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4" r:id="rId10"/>
    <p:sldId id="269" r:id="rId11"/>
    <p:sldId id="263" r:id="rId12"/>
    <p:sldId id="265" r:id="rId13"/>
    <p:sldId id="273" r:id="rId14"/>
    <p:sldId id="266" r:id="rId15"/>
    <p:sldId id="267" r:id="rId16"/>
    <p:sldId id="270" r:id="rId17"/>
    <p:sldId id="268" r:id="rId18"/>
    <p:sldId id="271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333" autoAdjust="0"/>
  </p:normalViewPr>
  <p:slideViewPr>
    <p:cSldViewPr snapToGrid="0" snapToObjects="1">
      <p:cViewPr varScale="1">
        <p:scale>
          <a:sx n="82" d="100"/>
          <a:sy n="82" d="100"/>
        </p:scale>
        <p:origin x="8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1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67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181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d9e91b9-bce5-45bf-88ca-f5bc2ddcf6d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6d507c1-328b-466b-aa80-180c6834bc4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58c3d28-6327-4714-a866-4d7e747cbca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74C74F-43E8-18CC-764A-7CD1FBC82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614362"/>
            <a:ext cx="7543800" cy="39147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7B8FD72-C263-7555-F263-69F920DAED47}"/>
              </a:ext>
            </a:extLst>
          </p:cNvPr>
          <p:cNvSpPr txBox="1"/>
          <p:nvPr/>
        </p:nvSpPr>
        <p:spPr>
          <a:xfrm>
            <a:off x="1744579" y="336884"/>
            <a:ext cx="547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Structure de l’encodeur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D774AB5-187E-A1E0-A213-E359EBBDA454}"/>
              </a:ext>
            </a:extLst>
          </p:cNvPr>
          <p:cNvSpPr txBox="1"/>
          <p:nvPr/>
        </p:nvSpPr>
        <p:spPr>
          <a:xfrm>
            <a:off x="397042" y="288758"/>
            <a:ext cx="841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Transformer chaque mot d’entrée en un vecteur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B15FE9-B86B-3E0E-B73B-43A0908B8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06560"/>
            <a:ext cx="7848600" cy="9429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4CD6418-BBBF-7B92-379E-59DDDF833F89}"/>
              </a:ext>
            </a:extLst>
          </p:cNvPr>
          <p:cNvSpPr txBox="1"/>
          <p:nvPr/>
        </p:nvSpPr>
        <p:spPr>
          <a:xfrm>
            <a:off x="366963" y="1849535"/>
            <a:ext cx="841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2. Chaque vecteur traverse les deux couches de l’encodeur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729A1C-A488-2949-F0D3-7155EB18F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95" y="2209046"/>
            <a:ext cx="4575042" cy="2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0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ECC231-7AB8-CD88-5AD4-A3401839D167}"/>
              </a:ext>
            </a:extLst>
          </p:cNvPr>
          <p:cNvSpPr txBox="1"/>
          <p:nvPr/>
        </p:nvSpPr>
        <p:spPr>
          <a:xfrm>
            <a:off x="228600" y="168442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Self-attention (intra-attention)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Mécanisme qui évalue l’importance des séquences données en entrée. </a:t>
            </a:r>
          </a:p>
          <a:p>
            <a:endParaRPr lang="fr-FR" dirty="0"/>
          </a:p>
          <a:p>
            <a:r>
              <a:rPr lang="fr-FR" dirty="0"/>
              <a:t>L’idée principale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Calculer la somme pondérée des inputs et des poids déterminés par la similarité entre l’input et toute la séquence. </a:t>
            </a:r>
          </a:p>
          <a:p>
            <a:r>
              <a:rPr lang="fr-FR" dirty="0"/>
              <a:t>Exemples d’utilisation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compréhension de texte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Résumé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Implication textuelle (si une phrase ou un texte implique une autre phrase ou un autre texte)</a:t>
            </a:r>
          </a:p>
        </p:txBody>
      </p:sp>
    </p:spTree>
    <p:extLst>
      <p:ext uri="{BB962C8B-B14F-4D97-AF65-F5344CB8AC3E}">
        <p14:creationId xmlns:p14="http://schemas.microsoft.com/office/powerpoint/2010/main" val="9999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324B111-38B8-1C59-1A65-F0D48BF47335}"/>
              </a:ext>
            </a:extLst>
          </p:cNvPr>
          <p:cNvSpPr txBox="1"/>
          <p:nvPr/>
        </p:nvSpPr>
        <p:spPr>
          <a:xfrm>
            <a:off x="197465" y="732932"/>
            <a:ext cx="9047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/>
              <a:t>Créer trois vecteurs pour chaque mot encodé</a:t>
            </a:r>
          </a:p>
          <a:p>
            <a:pPr marL="342900" indent="-342900">
              <a:buAutoNum type="arabicPeriod"/>
            </a:pPr>
            <a:r>
              <a:rPr lang="fr-FR" dirty="0"/>
              <a:t>Calculer le score</a:t>
            </a:r>
          </a:p>
          <a:p>
            <a:pPr marL="342900" indent="-342900">
              <a:buAutoNum type="arabicPeriod"/>
            </a:pPr>
            <a:r>
              <a:rPr lang="fr-FR" dirty="0"/>
              <a:t>Diviser les scores par 8 ( qui représente la racine carrée de la dimension du vecteur Key)</a:t>
            </a:r>
          </a:p>
          <a:p>
            <a:pPr marL="342900" indent="-342900">
              <a:buAutoNum type="arabicPeriod"/>
            </a:pPr>
            <a:r>
              <a:rPr lang="fr-FR" dirty="0"/>
              <a:t>Transmettre le résultat via une opération </a:t>
            </a:r>
            <a:r>
              <a:rPr lang="fr-FR" dirty="0" err="1"/>
              <a:t>softmax</a:t>
            </a:r>
            <a:r>
              <a:rPr lang="fr-FR" dirty="0"/>
              <a:t> </a:t>
            </a:r>
          </a:p>
          <a:p>
            <a:pPr marL="342900" indent="-342900">
              <a:buAutoNum type="arabicPeriod"/>
            </a:pPr>
            <a:r>
              <a:rPr lang="fr-FR" dirty="0"/>
              <a:t>Multiplier chaque vecteur Value par le score </a:t>
            </a:r>
            <a:r>
              <a:rPr lang="fr-FR" dirty="0" err="1"/>
              <a:t>softmax</a:t>
            </a:r>
            <a:r>
              <a:rPr lang="fr-FR" dirty="0"/>
              <a:t> </a:t>
            </a:r>
          </a:p>
          <a:p>
            <a:pPr marL="342900" indent="-342900">
              <a:buAutoNum type="arabicPeriod"/>
            </a:pPr>
            <a:r>
              <a:rPr lang="fr-FR" dirty="0"/>
              <a:t>Sommer les vecteurs Value pondérés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94A3CD-B087-DF5D-35D8-E02FD69A2FE7}"/>
              </a:ext>
            </a:extLst>
          </p:cNvPr>
          <p:cNvSpPr txBox="1"/>
          <p:nvPr/>
        </p:nvSpPr>
        <p:spPr>
          <a:xfrm>
            <a:off x="349863" y="323492"/>
            <a:ext cx="904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Etapes de Self-Attention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39DB138-1F12-BAB6-18F4-06AD825B8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471" y="2764257"/>
            <a:ext cx="4749733" cy="11467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7352FD-9E47-1104-BE39-8C3119C1E368}"/>
              </a:ext>
            </a:extLst>
          </p:cNvPr>
          <p:cNvSpPr txBox="1"/>
          <p:nvPr/>
        </p:nvSpPr>
        <p:spPr>
          <a:xfrm>
            <a:off x="197463" y="4032218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Remarque</a:t>
            </a:r>
            <a:r>
              <a:rPr lang="fr-FR" dirty="0"/>
              <a:t> : Pour un traitement plus rapide, tout le calcul est effectué sous forme de matrice </a:t>
            </a:r>
          </a:p>
        </p:txBody>
      </p:sp>
    </p:spTree>
    <p:extLst>
      <p:ext uri="{BB962C8B-B14F-4D97-AF65-F5344CB8AC3E}">
        <p14:creationId xmlns:p14="http://schemas.microsoft.com/office/powerpoint/2010/main" val="280477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BDC1BF-E175-4679-0293-53A4A8DBF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982" y="0"/>
            <a:ext cx="54120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474e16c-ee16-4061-82a2-dc815cb13ce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C7E2BC9-C58E-8400-9175-CEDE2F2F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93" y="756010"/>
            <a:ext cx="6610213" cy="36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6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501c643-2ee7-460e-b659-4b446a734e4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f09cab8-27ed-4db8-ba61-381332d7405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6958"/>
            <a:ext cx="9144000" cy="52904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f186e7d-947e-41be-854a-d981f474101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48986"/>
            <a:ext cx="9144000" cy="51924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A84D44-F63B-9937-5672-72BAD7289F2B}"/>
              </a:ext>
            </a:extLst>
          </p:cNvPr>
          <p:cNvSpPr txBox="1"/>
          <p:nvPr/>
        </p:nvSpPr>
        <p:spPr>
          <a:xfrm>
            <a:off x="360947" y="650734"/>
            <a:ext cx="842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anciennes approches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CNN</a:t>
            </a:r>
            <a:r>
              <a:rPr lang="fr-FR" dirty="0"/>
              <a:t> (</a:t>
            </a:r>
            <a:r>
              <a:rPr lang="fr-FR" dirty="0" err="1"/>
              <a:t>convolutional</a:t>
            </a:r>
            <a:r>
              <a:rPr lang="fr-FR" dirty="0"/>
              <a:t> neural networks)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LTSM</a:t>
            </a:r>
            <a:r>
              <a:rPr lang="fr-FR" dirty="0"/>
              <a:t> (Long Short </a:t>
            </a:r>
            <a:r>
              <a:rPr lang="fr-FR" dirty="0" err="1"/>
              <a:t>Term</a:t>
            </a:r>
            <a:r>
              <a:rPr lang="fr-FR" dirty="0"/>
              <a:t> Memory)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B70EEB-D4AB-AD7D-252B-E904A11A4D4B}"/>
              </a:ext>
            </a:extLst>
          </p:cNvPr>
          <p:cNvSpPr txBox="1"/>
          <p:nvPr/>
        </p:nvSpPr>
        <p:spPr>
          <a:xfrm>
            <a:off x="360946" y="2220809"/>
            <a:ext cx="842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Inconvénient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nombre d’étapes de calcul nécessaires pour relier l’entrée à la sortie augmente avec la distance entre deux positions.</a:t>
            </a:r>
          </a:p>
        </p:txBody>
      </p:sp>
    </p:spTree>
    <p:extLst>
      <p:ext uri="{BB962C8B-B14F-4D97-AF65-F5344CB8AC3E}">
        <p14:creationId xmlns:p14="http://schemas.microsoft.com/office/powerpoint/2010/main" val="122359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/tmp/beautiful_ai_exports/a4de117e-c1c7-4b33-b864-da71c1898fdf.jpg">
            <a:extLst>
              <a:ext uri="{FF2B5EF4-FFF2-40B4-BE49-F238E27FC236}">
                <a16:creationId xmlns:a16="http://schemas.microsoft.com/office/drawing/2014/main" id="{BF5F22A0-8362-2E94-24A8-C67EA549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972a407-d63f-45fe-9023-442f603ad96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f1a72eb-a41d-40f3-8053-b5b3634d193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D74FF1-C4B2-E86F-E6F8-CCEA1028A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73" y="0"/>
            <a:ext cx="8296274" cy="21642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F18ADB-E31E-AAB0-546C-225E0C004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485" y="2257085"/>
            <a:ext cx="5477375" cy="2886415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B20CD73-94D8-36B8-FDD3-FD46F478F412}"/>
              </a:ext>
            </a:extLst>
          </p:cNvPr>
          <p:cNvCxnSpPr>
            <a:cxnSpLocks/>
          </p:cNvCxnSpPr>
          <p:nvPr/>
        </p:nvCxnSpPr>
        <p:spPr>
          <a:xfrm>
            <a:off x="3585410" y="1997242"/>
            <a:ext cx="0" cy="7579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A334B1-B3C0-5623-FD5B-D1CD90AF0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243012"/>
            <a:ext cx="8372475" cy="26574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E58632-17CE-181A-C532-A8E2C0465791}"/>
              </a:ext>
            </a:extLst>
          </p:cNvPr>
          <p:cNvSpPr txBox="1"/>
          <p:nvPr/>
        </p:nvSpPr>
        <p:spPr>
          <a:xfrm>
            <a:off x="1852862" y="338763"/>
            <a:ext cx="569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Structure du transformer</a:t>
            </a:r>
          </a:p>
        </p:txBody>
      </p:sp>
    </p:spTree>
    <p:extLst>
      <p:ext uri="{BB962C8B-B14F-4D97-AF65-F5344CB8AC3E}">
        <p14:creationId xmlns:p14="http://schemas.microsoft.com/office/powerpoint/2010/main" val="288487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202</Words>
  <Application>Microsoft Office PowerPoint</Application>
  <PresentationFormat>Affichage à l'écran (16:9)</PresentationFormat>
  <Paragraphs>37</Paragraphs>
  <Slides>18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amel ait mohand</cp:lastModifiedBy>
  <cp:revision>12</cp:revision>
  <dcterms:created xsi:type="dcterms:W3CDTF">2023-03-03T14:11:35Z</dcterms:created>
  <dcterms:modified xsi:type="dcterms:W3CDTF">2023-03-16T13:00:54Z</dcterms:modified>
</cp:coreProperties>
</file>